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6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Danielle Fox" initials="DF" lastIdx="15" clrIdx="0">
    <p:extLst>
      <p:ext uri="{19B8F6BF-5375-455C-9EA6-DF929625EA0E}">
        <p15:presenceInfo xmlns:p15="http://schemas.microsoft.com/office/powerpoint/2012/main" userId="S-1-5-21-2414005191-2431363525-1628603290-18520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04A"/>
    <a:srgbClr val="144734"/>
    <a:srgbClr val="008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4" autoAdjust="0"/>
    <p:restoredTop sz="94660"/>
  </p:normalViewPr>
  <p:slideViewPr>
    <p:cSldViewPr snapToGrid="0">
      <p:cViewPr>
        <p:scale>
          <a:sx n="155" d="100"/>
          <a:sy n="155" d="100"/>
        </p:scale>
        <p:origin x="728" y="1016"/>
      </p:cViewPr>
      <p:guideLst>
        <p:guide orient="horz" pos="1920"/>
        <p:guide pos="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9-08-16T09:08:50.246" idx="15">
    <p:pos x="106" y="106"/>
    <p:text>Please change either this photo, or the one on slide 3 as they are repeat images</p:text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2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5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5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9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6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0B435-4AA6-4CB8-B755-54A1F90019E6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47941-E176-4FDF-A2CC-3DF261CD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2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4D00C92-8703-D847-A85C-9E53A4EAD0B4}"/>
              </a:ext>
            </a:extLst>
          </p:cNvPr>
          <p:cNvSpPr txBox="1">
            <a:spLocks/>
          </p:cNvSpPr>
          <p:nvPr/>
        </p:nvSpPr>
        <p:spPr>
          <a:xfrm>
            <a:off x="5918200" y="778084"/>
            <a:ext cx="7149077" cy="1153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26 Years of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Consumer Research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15C9E-98E2-7C48-8AE5-587331D6E03C}"/>
              </a:ext>
            </a:extLst>
          </p:cNvPr>
          <p:cNvSpPr/>
          <p:nvPr/>
        </p:nvSpPr>
        <p:spPr>
          <a:xfrm>
            <a:off x="5918200" y="3213150"/>
            <a:ext cx="5734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1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6CC0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1,000 consumers surveyed annually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EDF01-189E-534E-837A-241780ECA1A1}"/>
              </a:ext>
            </a:extLst>
          </p:cNvPr>
          <p:cNvSpPr/>
          <p:nvPr/>
        </p:nvSpPr>
        <p:spPr>
          <a:xfrm>
            <a:off x="5931586" y="3823657"/>
            <a:ext cx="5200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>
                <a:srgbClr val="6CC0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Study measures attitudes about nutrition, soybean oil and strength of “U.S.</a:t>
            </a:r>
            <a:r>
              <a:rPr kumimoji="0" lang="en-US" b="0" i="0" u="none" strike="noStrike" kern="1200" cap="none" spc="1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grown” message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45C9F3-DC35-7E4E-831B-2A0E4C4B92AA}"/>
              </a:ext>
            </a:extLst>
          </p:cNvPr>
          <p:cNvSpPr/>
          <p:nvPr/>
        </p:nvSpPr>
        <p:spPr>
          <a:xfrm>
            <a:off x="5940639" y="2333996"/>
            <a:ext cx="5045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CC0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 United Soybean Board tracking study is now in its 26th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37A89-938F-564F-8EC3-DFF0223E4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r="2528"/>
          <a:stretch/>
        </p:blipFill>
        <p:spPr>
          <a:xfrm>
            <a:off x="0" y="3450413"/>
            <a:ext cx="5169407" cy="34075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6A2F83-7777-9B4B-A2E1-08439C6410F5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F6F2F-86FD-E847-A94E-52C5C8524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30512" r="12413" b="27618"/>
          <a:stretch/>
        </p:blipFill>
        <p:spPr>
          <a:xfrm>
            <a:off x="0" y="-1"/>
            <a:ext cx="5169407" cy="34504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7DE211-C2C4-714B-934F-1A30F4938D71}"/>
              </a:ext>
            </a:extLst>
          </p:cNvPr>
          <p:cNvSpPr/>
          <p:nvPr/>
        </p:nvSpPr>
        <p:spPr>
          <a:xfrm>
            <a:off x="5931586" y="4698475"/>
            <a:ext cx="5200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>
                <a:srgbClr val="6CC0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This presentation includes key findings from USB’s 2019 Consumer Insights Annual Survey. For the full survey results, visit </a:t>
            </a:r>
            <a:r>
              <a:rPr kumimoji="0" lang="en-US" b="0" i="0" u="none" strike="noStrike" kern="1200" cap="none" spc="1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SoyConnection.com</a:t>
            </a:r>
            <a:r>
              <a:rPr kumimoji="0" lang="en-US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8C1552-95F0-BC4C-9484-2D25F357B364}"/>
              </a:ext>
            </a:extLst>
          </p:cNvPr>
          <p:cNvGrpSpPr/>
          <p:nvPr/>
        </p:nvGrpSpPr>
        <p:grpSpPr>
          <a:xfrm>
            <a:off x="9970055" y="6160788"/>
            <a:ext cx="1862445" cy="320764"/>
            <a:chOff x="9947570" y="6153293"/>
            <a:chExt cx="1862445" cy="320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720CE6-E700-E741-9E25-19603117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707C8F-27E0-E14A-9AB2-12349024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723ADB3-7CBB-FC41-9EBA-FBE52E8147E1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71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8C18C2-36B6-DD41-A4A7-4E330AC6EE65}"/>
              </a:ext>
            </a:extLst>
          </p:cNvPr>
          <p:cNvSpPr txBox="1">
            <a:spLocks/>
          </p:cNvSpPr>
          <p:nvPr/>
        </p:nvSpPr>
        <p:spPr>
          <a:xfrm>
            <a:off x="840470" y="4194703"/>
            <a:ext cx="2942506" cy="189106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srgbClr val="008445"/>
                </a:solidFill>
                <a:effectLst/>
                <a:uLnTx/>
                <a:uFillTx/>
                <a:cs typeface="Calibri" panose="020F0502020204030204" pitchFamily="34" charset="0"/>
              </a:rPr>
              <a:t>Consumers express a strong preference (63%)</a:t>
            </a: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1" i="0" u="none" strike="noStrike" kern="1200" cap="none" spc="10" normalizeH="0" baseline="0" noProof="0" dirty="0">
              <a:ln>
                <a:noFill/>
              </a:ln>
              <a:solidFill>
                <a:srgbClr val="6CC04A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for buying a product labeled as made with 100% U.S.</a:t>
            </a:r>
            <a:r>
              <a:rPr kumimoji="0" lang="en-US" sz="1200" b="0" i="0" u="none" strike="noStrike" kern="1200" cap="none" spc="1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grown ingredients over one that does not contain this label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18DD30-D659-6441-BB90-7833257E7747}"/>
              </a:ext>
            </a:extLst>
          </p:cNvPr>
          <p:cNvSpPr/>
          <p:nvPr/>
        </p:nvSpPr>
        <p:spPr>
          <a:xfrm>
            <a:off x="4590869" y="4194703"/>
            <a:ext cx="3008838" cy="154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10" normalizeH="0" baseline="0" noProof="0" dirty="0">
                <a:ln>
                  <a:noFill/>
                </a:ln>
                <a:solidFill>
                  <a:srgbClr val="008445"/>
                </a:solidFill>
                <a:effectLst/>
                <a:uLnTx/>
                <a:uFillTx/>
                <a:cs typeface="Calibri" panose="020F0502020204030204" pitchFamily="34" charset="0"/>
              </a:rPr>
              <a:t>The majority (73%) of consumers said supporting domestic agriculture </a:t>
            </a: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10" normalizeH="0" baseline="0" noProof="0" dirty="0">
              <a:ln>
                <a:noFill/>
              </a:ln>
              <a:solidFill>
                <a:srgbClr val="6CC04A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by buying foods produced with crops grown by U.S. farmers is important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8D610-792C-2741-A384-C2F42AEC31D9}"/>
              </a:ext>
            </a:extLst>
          </p:cNvPr>
          <p:cNvSpPr/>
          <p:nvPr/>
        </p:nvSpPr>
        <p:spPr>
          <a:xfrm>
            <a:off x="8523162" y="4194703"/>
            <a:ext cx="2716042" cy="1290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10" normalizeH="0" baseline="0" noProof="0" dirty="0">
                <a:ln>
                  <a:noFill/>
                </a:ln>
                <a:solidFill>
                  <a:srgbClr val="008445"/>
                </a:solidFill>
                <a:effectLst/>
                <a:uLnTx/>
                <a:uFillTx/>
                <a:cs typeface="Calibri" panose="020F0502020204030204" pitchFamily="34" charset="0"/>
              </a:rPr>
              <a:t>Consumers (65%) are willing to pay more</a:t>
            </a: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10" normalizeH="0" baseline="0" noProof="0" dirty="0">
              <a:ln>
                <a:noFill/>
              </a:ln>
              <a:solidFill>
                <a:srgbClr val="008445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115888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for healthy or healthier versions of foods than they already consume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AC2FE6-6E80-4A4F-9F0F-92F042F6DB74}"/>
              </a:ext>
            </a:extLst>
          </p:cNvPr>
          <p:cNvSpPr txBox="1">
            <a:spLocks/>
          </p:cNvSpPr>
          <p:nvPr/>
        </p:nvSpPr>
        <p:spPr>
          <a:xfrm>
            <a:off x="605804" y="592137"/>
            <a:ext cx="8656219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High Value Placed on</a:t>
            </a:r>
          </a:p>
          <a:p>
            <a:pPr marL="0" marR="0" lvl="0" indent="0" algn="l" defTabSz="914400" rtl="0" eaLnBrk="1" fontAlgn="auto" latinLnBrk="0" hangingPunct="1">
              <a:lnSpc>
                <a:spcPts val="3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U.S.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Grown Crops &amp; Health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E29381-F47D-0547-B3D9-979E30836880}"/>
              </a:ext>
            </a:extLst>
          </p:cNvPr>
          <p:cNvCxnSpPr>
            <a:cxnSpLocks/>
          </p:cNvCxnSpPr>
          <p:nvPr/>
        </p:nvCxnSpPr>
        <p:spPr>
          <a:xfrm flipV="1">
            <a:off x="4209921" y="1931456"/>
            <a:ext cx="0" cy="430638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D6B046-E231-B246-A77C-FA63106ED6B6}"/>
              </a:ext>
            </a:extLst>
          </p:cNvPr>
          <p:cNvCxnSpPr>
            <a:cxnSpLocks/>
          </p:cNvCxnSpPr>
          <p:nvPr/>
        </p:nvCxnSpPr>
        <p:spPr>
          <a:xfrm flipV="1">
            <a:off x="7980654" y="1908170"/>
            <a:ext cx="0" cy="43296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D974F15-1013-7041-9C49-25466B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13" y="1914773"/>
            <a:ext cx="3126221" cy="19398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9CD51E-8C23-8845-A9C6-0BC02746B42B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01E7D-00D7-5E49-A934-169423C32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4322" r="2403" b="6462"/>
          <a:stretch/>
        </p:blipFill>
        <p:spPr>
          <a:xfrm>
            <a:off x="4557603" y="1908169"/>
            <a:ext cx="3126221" cy="1946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E29D8-6FD5-7744-ADAF-B366262398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073" y="1908169"/>
            <a:ext cx="3126221" cy="19410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CDE585-7B7F-1E4F-871B-746D77A3E765}"/>
              </a:ext>
            </a:extLst>
          </p:cNvPr>
          <p:cNvGrpSpPr/>
          <p:nvPr/>
        </p:nvGrpSpPr>
        <p:grpSpPr>
          <a:xfrm>
            <a:off x="9970055" y="6160788"/>
            <a:ext cx="1862445" cy="320764"/>
            <a:chOff x="9947570" y="6153293"/>
            <a:chExt cx="1862445" cy="3207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2AD1C1-B674-704C-80F4-D1893D046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BDC84A-1DFC-8741-B995-5BE34ADD8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1F8AF7-B0DD-4045-B4DF-AEA6A2AB7FD1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91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CF9717-060D-5B47-8C67-F844FA34E199}"/>
              </a:ext>
            </a:extLst>
          </p:cNvPr>
          <p:cNvSpPr txBox="1">
            <a:spLocks/>
          </p:cNvSpPr>
          <p:nvPr/>
        </p:nvSpPr>
        <p:spPr>
          <a:xfrm>
            <a:off x="851338" y="686469"/>
            <a:ext cx="4725414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144734"/>
                </a:solidFill>
                <a:latin typeface="Cambria" panose="02040503050406030204" pitchFamily="18" charset="0"/>
              </a:rPr>
              <a:t>Consumers Care about the Type of Oil Used in Restaurants</a:t>
            </a:r>
            <a:br>
              <a:rPr lang="en-US" sz="3600" b="1" dirty="0">
                <a:solidFill>
                  <a:srgbClr val="144734"/>
                </a:solidFill>
                <a:latin typeface="Cambria" panose="02040503050406030204" pitchFamily="18" charset="0"/>
              </a:rPr>
            </a:br>
            <a:endParaRPr lang="en-US" sz="3600" b="1" dirty="0">
              <a:solidFill>
                <a:srgbClr val="144734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6045C3-6830-9D40-B386-979E755C8106}"/>
              </a:ext>
            </a:extLst>
          </p:cNvPr>
          <p:cNvSpPr/>
          <p:nvPr/>
        </p:nvSpPr>
        <p:spPr>
          <a:xfrm>
            <a:off x="860390" y="4619142"/>
            <a:ext cx="5036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457200" fontAlgn="auto">
              <a:spcAft>
                <a:spcPts val="400"/>
              </a:spcAft>
              <a:buClrTx/>
              <a:buSzTx/>
              <a:tabLst/>
              <a:defRPr/>
            </a:pPr>
            <a:r>
              <a:rPr lang="en-US" sz="1600" spc="10" dirty="0">
                <a:solidFill>
                  <a:schemeClr val="bg2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The majority say they would be more likely to eat at a restaurant using oils lower in saturated fats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C5F8ED-721B-4F47-9C86-AC6432874F79}"/>
              </a:ext>
            </a:extLst>
          </p:cNvPr>
          <p:cNvCxnSpPr>
            <a:cxnSpLocks/>
          </p:cNvCxnSpPr>
          <p:nvPr/>
        </p:nvCxnSpPr>
        <p:spPr>
          <a:xfrm>
            <a:off x="952500" y="4321583"/>
            <a:ext cx="4944131" cy="0"/>
          </a:xfrm>
          <a:prstGeom prst="line">
            <a:avLst/>
          </a:prstGeom>
          <a:ln w="12700">
            <a:solidFill>
              <a:srgbClr val="706259">
                <a:alpha val="1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1B5F6C6-E002-3044-930D-581C1CF595AD}"/>
              </a:ext>
            </a:extLst>
          </p:cNvPr>
          <p:cNvSpPr/>
          <p:nvPr/>
        </p:nvSpPr>
        <p:spPr>
          <a:xfrm>
            <a:off x="851338" y="3239025"/>
            <a:ext cx="5045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457200" fontAlgn="auto">
              <a:spcAft>
                <a:spcPts val="400"/>
              </a:spcAft>
              <a:buClrTx/>
              <a:buSzTx/>
              <a:tabLst/>
              <a:defRPr/>
            </a:pPr>
            <a:r>
              <a:rPr lang="en-US" sz="1600" spc="10" dirty="0">
                <a:solidFill>
                  <a:schemeClr val="bg2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of customers are interested in the type of oil used in restaurants for frying or for preparing foods such as salad dressings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7DBE7-3DD7-BE40-9764-78A9FEB8AD99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B4433-8B02-244A-B8E6-7DF5362AC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r="3346" b="388"/>
          <a:stretch/>
        </p:blipFill>
        <p:spPr>
          <a:xfrm>
            <a:off x="7371030" y="0"/>
            <a:ext cx="4820970" cy="3593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4FE53-E8B7-764D-BA1E-A8D9B2A9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30" y="3521798"/>
            <a:ext cx="4820970" cy="3208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2D601-1BAE-F142-8F06-E583C10F9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5453" r="7558" b="17018"/>
          <a:stretch/>
        </p:blipFill>
        <p:spPr>
          <a:xfrm>
            <a:off x="7371030" y="3449371"/>
            <a:ext cx="4820970" cy="32806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383-9AA8-8F41-9F6C-C2A3F0C3C03F}"/>
              </a:ext>
            </a:extLst>
          </p:cNvPr>
          <p:cNvSpPr/>
          <p:nvPr/>
        </p:nvSpPr>
        <p:spPr>
          <a:xfrm>
            <a:off x="851338" y="2100228"/>
            <a:ext cx="6096000" cy="135113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75%</a:t>
            </a:r>
            <a:endParaRPr lang="en-US" sz="80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F9388F-D422-C24D-85DD-A955DE918202}"/>
              </a:ext>
            </a:extLst>
          </p:cNvPr>
          <p:cNvGrpSpPr/>
          <p:nvPr/>
        </p:nvGrpSpPr>
        <p:grpSpPr>
          <a:xfrm>
            <a:off x="372973" y="6160788"/>
            <a:ext cx="1862445" cy="320764"/>
            <a:chOff x="9947570" y="6153293"/>
            <a:chExt cx="1862445" cy="3207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A986D3-7886-B146-B2C4-C7189437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A5378C-2B9B-7442-9EDF-6E9818F34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C4BCB3-3E62-524F-A5C1-B5CE24920B57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860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B38DD04-49BE-6746-83BD-29F6012744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220" y="1371600"/>
            <a:ext cx="5305887" cy="45019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AC2FE6-6E80-4A4F-9F0F-92F042F6DB74}"/>
              </a:ext>
            </a:extLst>
          </p:cNvPr>
          <p:cNvSpPr txBox="1">
            <a:spLocks/>
          </p:cNvSpPr>
          <p:nvPr/>
        </p:nvSpPr>
        <p:spPr>
          <a:xfrm>
            <a:off x="587696" y="592137"/>
            <a:ext cx="8656219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733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Positive Associations with Soy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280E53-88D5-8E4A-A062-118F978D59B0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14562-295D-774A-BDCB-AFA00E5C54E2}"/>
              </a:ext>
            </a:extLst>
          </p:cNvPr>
          <p:cNvSpPr/>
          <p:nvPr/>
        </p:nvSpPr>
        <p:spPr>
          <a:xfrm>
            <a:off x="1069848" y="1709928"/>
            <a:ext cx="4565689" cy="38259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18C2-36B6-DD41-A4A7-4E330AC6EE65}"/>
              </a:ext>
            </a:extLst>
          </p:cNvPr>
          <p:cNvSpPr txBox="1">
            <a:spLocks/>
          </p:cNvSpPr>
          <p:nvPr/>
        </p:nvSpPr>
        <p:spPr>
          <a:xfrm>
            <a:off x="1183869" y="3286654"/>
            <a:ext cx="4206665" cy="104871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0" indent="0" algn="ctr" defTabSz="457200">
              <a:lnSpc>
                <a:spcPts val="3060"/>
              </a:lnSpc>
              <a:spcBef>
                <a:spcPts val="0"/>
              </a:spcBef>
              <a:buNone/>
              <a:defRPr/>
            </a:pPr>
            <a:r>
              <a:rPr lang="en-US" sz="2800" b="1" spc="10" dirty="0">
                <a:solidFill>
                  <a:srgbClr val="008445"/>
                </a:solidFill>
                <a:cs typeface="Calibri" panose="020F0502020204030204" pitchFamily="34" charset="0"/>
              </a:rPr>
              <a:t>“100% U.S. grown” and “grown sustainably by U.S. farmers”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445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C28684-D7E8-3A4F-B1A3-28DD07370115}"/>
              </a:ext>
            </a:extLst>
          </p:cNvPr>
          <p:cNvSpPr/>
          <p:nvPr/>
        </p:nvSpPr>
        <p:spPr>
          <a:xfrm>
            <a:off x="1198470" y="2618751"/>
            <a:ext cx="414086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0" algn="ctr">
              <a:lnSpc>
                <a:spcPts val="2120"/>
              </a:lnSpc>
              <a:defRPr/>
            </a:pPr>
            <a:r>
              <a:rPr lang="en-US" sz="2000" spc="10" dirty="0">
                <a:solidFill>
                  <a:srgbClr val="144734"/>
                </a:solidFill>
                <a:latin typeface="+mj-lt"/>
                <a:cs typeface="Calibri" panose="020F0502020204030204" pitchFamily="34" charset="0"/>
              </a:rPr>
              <a:t>Characteristics consumers associate with soybean oil most often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B64D9-DD78-5441-8796-FD0F94EDE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163" r="10770" b="712"/>
          <a:stretch/>
        </p:blipFill>
        <p:spPr>
          <a:xfrm>
            <a:off x="6209012" y="1371600"/>
            <a:ext cx="5350024" cy="45019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10C230-5ACC-EE4E-B050-D1F4E16C224B}"/>
              </a:ext>
            </a:extLst>
          </p:cNvPr>
          <p:cNvSpPr/>
          <p:nvPr/>
        </p:nvSpPr>
        <p:spPr>
          <a:xfrm>
            <a:off x="6573794" y="1709928"/>
            <a:ext cx="4619091" cy="38259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847420-8C2F-2241-BF67-1537F6FA2F58}"/>
              </a:ext>
            </a:extLst>
          </p:cNvPr>
          <p:cNvGrpSpPr/>
          <p:nvPr/>
        </p:nvGrpSpPr>
        <p:grpSpPr>
          <a:xfrm>
            <a:off x="6349018" y="2593224"/>
            <a:ext cx="4928211" cy="2010256"/>
            <a:chOff x="6349018" y="2601980"/>
            <a:chExt cx="4928211" cy="2010256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003DC5B9-E265-894B-9D9B-B885BC980448}"/>
                </a:ext>
              </a:extLst>
            </p:cNvPr>
            <p:cNvSpPr txBox="1">
              <a:spLocks/>
            </p:cNvSpPr>
            <p:nvPr/>
          </p:nvSpPr>
          <p:spPr>
            <a:xfrm>
              <a:off x="7268315" y="2601980"/>
              <a:ext cx="3089616" cy="1673030"/>
            </a:xfrm>
            <a:prstGeom prst="rect">
              <a:avLst/>
            </a:prstGeom>
          </p:spPr>
          <p:txBody>
            <a:bodyPr/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5888" lvl="0" indent="0" algn="ctr" defTabSz="457200">
                <a:lnSpc>
                  <a:spcPts val="2120"/>
                </a:lnSpc>
                <a:spcBef>
                  <a:spcPts val="0"/>
                </a:spcBef>
                <a:buNone/>
                <a:defRPr/>
              </a:pPr>
              <a:r>
                <a:rPr lang="en-US" sz="2000" spc="10" dirty="0">
                  <a:solidFill>
                    <a:srgbClr val="008445"/>
                  </a:solidFill>
                  <a:latin typeface="+mj-lt"/>
                  <a:cs typeface="Calibri" panose="020F0502020204030204" pitchFamily="34" charset="0"/>
                </a:rPr>
                <a:t>While palm oil has highest associations with</a:t>
              </a:r>
            </a:p>
            <a:p>
              <a:pPr marL="115888" lvl="0" indent="0" algn="ctr" defTabSz="457200">
                <a:lnSpc>
                  <a:spcPts val="2120"/>
                </a:lnSpc>
                <a:spcBef>
                  <a:spcPts val="0"/>
                </a:spcBef>
                <a:buNone/>
                <a:defRPr/>
              </a:pPr>
              <a:r>
                <a:rPr lang="en-US" sz="2000" spc="10" dirty="0">
                  <a:solidFill>
                    <a:srgbClr val="008445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8445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62FB82-16D0-7F4F-B310-2A9E1E43BCEF}"/>
                </a:ext>
              </a:extLst>
            </p:cNvPr>
            <p:cNvSpPr/>
            <p:nvPr/>
          </p:nvSpPr>
          <p:spPr>
            <a:xfrm>
              <a:off x="6349018" y="3237402"/>
              <a:ext cx="4928211" cy="394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5888" lvl="0" algn="ctr">
                <a:lnSpc>
                  <a:spcPts val="2320"/>
                </a:lnSpc>
                <a:defRPr/>
              </a:pPr>
              <a:r>
                <a:rPr lang="en-US" sz="2400" b="1" spc="10" dirty="0">
                  <a:solidFill>
                    <a:srgbClr val="144734"/>
                  </a:solidFill>
                  <a:cs typeface="Calibri" panose="020F0502020204030204" pitchFamily="34" charset="0"/>
                </a:rPr>
                <a:t>“harvested outside the U.S.”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C1340D-4995-DB4B-A27D-A8FA28C1D658}"/>
                </a:ext>
              </a:extLst>
            </p:cNvPr>
            <p:cNvSpPr/>
            <p:nvPr/>
          </p:nvSpPr>
          <p:spPr>
            <a:xfrm>
              <a:off x="6694839" y="3922495"/>
              <a:ext cx="4236567" cy="689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5888" lvl="0" algn="ctr">
                <a:lnSpc>
                  <a:spcPts val="2320"/>
                </a:lnSpc>
                <a:defRPr/>
              </a:pPr>
              <a:r>
                <a:rPr lang="en-US" sz="2400" b="1" spc="10" dirty="0">
                  <a:solidFill>
                    <a:srgbClr val="144734"/>
                  </a:solidFill>
                  <a:cs typeface="Calibri" panose="020F0502020204030204" pitchFamily="34" charset="0"/>
                </a:rPr>
                <a:t>“contributes to deforestation/loss of habitat.”</a:t>
              </a:r>
              <a:endParaRPr lang="en-US" sz="2400" b="1" dirty="0">
                <a:solidFill>
                  <a:srgbClr val="144734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034282-13F2-F64C-9923-EF87A3E4E3A4}"/>
                </a:ext>
              </a:extLst>
            </p:cNvPr>
            <p:cNvSpPr/>
            <p:nvPr/>
          </p:nvSpPr>
          <p:spPr>
            <a:xfrm>
              <a:off x="8538529" y="3566916"/>
              <a:ext cx="549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pc="10" dirty="0">
                  <a:solidFill>
                    <a:srgbClr val="008445"/>
                  </a:solidFill>
                  <a:latin typeface="+mj-lt"/>
                  <a:cs typeface="Calibri" panose="020F0502020204030204" pitchFamily="34" charset="0"/>
                </a:rPr>
                <a:t>and</a:t>
              </a:r>
              <a:endParaRPr lang="en-US" dirty="0">
                <a:solidFill>
                  <a:srgbClr val="008445"/>
                </a:solidFill>
                <a:latin typeface="+mj-lt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1F928FD-FB1E-3042-99F1-9D350C758B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61801" y="3750859"/>
              <a:ext cx="326441" cy="0"/>
            </a:xfrm>
            <a:prstGeom prst="line">
              <a:avLst/>
            </a:prstGeom>
            <a:ln w="12700">
              <a:solidFill>
                <a:srgbClr val="6CC0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10B4E-809B-AD45-BE5C-7A3558316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7225" y="3750859"/>
              <a:ext cx="329677" cy="0"/>
            </a:xfrm>
            <a:prstGeom prst="line">
              <a:avLst/>
            </a:prstGeom>
            <a:ln w="12700">
              <a:solidFill>
                <a:srgbClr val="6CC0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33F652-C856-0448-A1EA-2027B6C3DE1F}"/>
              </a:ext>
            </a:extLst>
          </p:cNvPr>
          <p:cNvGrpSpPr/>
          <p:nvPr/>
        </p:nvGrpSpPr>
        <p:grpSpPr>
          <a:xfrm>
            <a:off x="372973" y="6160788"/>
            <a:ext cx="1862445" cy="320764"/>
            <a:chOff x="9947570" y="6153293"/>
            <a:chExt cx="1862445" cy="32076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036670-15C8-1844-9C56-43EE52A7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C4B3B4-E3A6-134C-8C71-4FD41846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89EAD4-6DCE-FB46-9FC3-DE2056A16FF6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59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8B19B-DB78-5449-820E-4651E01EB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32790"/>
          <a:stretch/>
        </p:blipFill>
        <p:spPr>
          <a:xfrm>
            <a:off x="7232260" y="0"/>
            <a:ext cx="49597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A848A-650D-A24F-A8AB-40B8AF9FB4C1}"/>
              </a:ext>
            </a:extLst>
          </p:cNvPr>
          <p:cNvSpPr txBox="1">
            <a:spLocks/>
          </p:cNvSpPr>
          <p:nvPr/>
        </p:nvSpPr>
        <p:spPr>
          <a:xfrm>
            <a:off x="843100" y="565726"/>
            <a:ext cx="6096000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20"/>
              </a:lnSpc>
            </a:pPr>
            <a:r>
              <a:rPr lang="en-US" sz="4000" b="1" dirty="0">
                <a:solidFill>
                  <a:srgbClr val="144734"/>
                </a:solidFill>
                <a:latin typeface="Cambria" panose="02040503050406030204" pitchFamily="18" charset="0"/>
              </a:rPr>
              <a:t>Sustainable Farming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5ADE9E-48C1-3E4D-8D36-F2FD07F712B9}"/>
              </a:ext>
            </a:extLst>
          </p:cNvPr>
          <p:cNvSpPr/>
          <p:nvPr/>
        </p:nvSpPr>
        <p:spPr>
          <a:xfrm>
            <a:off x="859577" y="1227285"/>
            <a:ext cx="2732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 2019, awareness of U.S. grown soybeans as a sustainable crop jumped 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55D94-4A5F-FA42-ACE6-58A5AEC42834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43372-82CD-8446-A46F-ED936F0043C3}"/>
              </a:ext>
            </a:extLst>
          </p:cNvPr>
          <p:cNvSpPr/>
          <p:nvPr/>
        </p:nvSpPr>
        <p:spPr>
          <a:xfrm>
            <a:off x="851338" y="3716112"/>
            <a:ext cx="2534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are now aware of the term “sustainable farming,”.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C1E05C-2034-9F45-9A80-16DBB87C5610}"/>
              </a:ext>
            </a:extLst>
          </p:cNvPr>
          <p:cNvCxnSpPr>
            <a:cxnSpLocks/>
          </p:cNvCxnSpPr>
          <p:nvPr/>
        </p:nvCxnSpPr>
        <p:spPr>
          <a:xfrm>
            <a:off x="952500" y="2782530"/>
            <a:ext cx="5776112" cy="0"/>
          </a:xfrm>
          <a:prstGeom prst="line">
            <a:avLst/>
          </a:prstGeom>
          <a:ln w="12700">
            <a:solidFill>
              <a:srgbClr val="706259">
                <a:alpha val="1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66F37-7D93-CC4C-9F2E-B8B782F73D89}"/>
              </a:ext>
            </a:extLst>
          </p:cNvPr>
          <p:cNvGrpSpPr/>
          <p:nvPr/>
        </p:nvGrpSpPr>
        <p:grpSpPr>
          <a:xfrm>
            <a:off x="372973" y="6160788"/>
            <a:ext cx="1862445" cy="320764"/>
            <a:chOff x="9947570" y="6153293"/>
            <a:chExt cx="1862445" cy="3207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D1EDDC-4F3C-A54E-9FC5-529471D4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0B667C-FB7F-9B43-A60D-9F132BD2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4C9F5D-092B-F14E-BD20-5374AB6915B9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B9ADB0-FA40-864C-8305-B85123E2B644}"/>
              </a:ext>
            </a:extLst>
          </p:cNvPr>
          <p:cNvSpPr/>
          <p:nvPr/>
        </p:nvSpPr>
        <p:spPr>
          <a:xfrm>
            <a:off x="851338" y="1508586"/>
            <a:ext cx="6096000" cy="8476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48%</a:t>
            </a:r>
            <a:endParaRPr lang="en-US" sz="48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653AB-5C31-0042-843E-D7F9E3E7B92A}"/>
              </a:ext>
            </a:extLst>
          </p:cNvPr>
          <p:cNvSpPr/>
          <p:nvPr/>
        </p:nvSpPr>
        <p:spPr>
          <a:xfrm>
            <a:off x="4095345" y="1218287"/>
            <a:ext cx="2633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Over half of consumers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3A5A56-1EF4-A04B-A65C-54B8165AD24C}"/>
              </a:ext>
            </a:extLst>
          </p:cNvPr>
          <p:cNvSpPr/>
          <p:nvPr/>
        </p:nvSpPr>
        <p:spPr>
          <a:xfrm>
            <a:off x="4047620" y="1289148"/>
            <a:ext cx="6096000" cy="8476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62%</a:t>
            </a:r>
            <a:endParaRPr lang="en-US" sz="48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EEC15F-FDF7-A74F-93E4-35F757F332EF}"/>
              </a:ext>
            </a:extLst>
          </p:cNvPr>
          <p:cNvSpPr/>
          <p:nvPr/>
        </p:nvSpPr>
        <p:spPr>
          <a:xfrm>
            <a:off x="4095345" y="1984385"/>
            <a:ext cx="2633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say they would be more likely to buy U.S. grown soybean oil in the future after learning this information.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4BCA3B-524C-CB45-AE32-EC356F42C21B}"/>
              </a:ext>
            </a:extLst>
          </p:cNvPr>
          <p:cNvSpPr/>
          <p:nvPr/>
        </p:nvSpPr>
        <p:spPr>
          <a:xfrm>
            <a:off x="874350" y="2954855"/>
            <a:ext cx="2633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Just under six in ten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497186-93B7-5D48-B581-67EF7605E09C}"/>
              </a:ext>
            </a:extLst>
          </p:cNvPr>
          <p:cNvSpPr/>
          <p:nvPr/>
        </p:nvSpPr>
        <p:spPr>
          <a:xfrm>
            <a:off x="826625" y="3033823"/>
            <a:ext cx="6096000" cy="8476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59%</a:t>
            </a:r>
            <a:endParaRPr lang="en-US" sz="48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239964-26BC-6A43-BB63-2DEA6BF4789B}"/>
              </a:ext>
            </a:extLst>
          </p:cNvPr>
          <p:cNvSpPr/>
          <p:nvPr/>
        </p:nvSpPr>
        <p:spPr>
          <a:xfrm>
            <a:off x="4031143" y="2951173"/>
            <a:ext cx="2534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Among those familiar with the term, nearly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46B24E-FCC6-4142-87A8-504181487C16}"/>
              </a:ext>
            </a:extLst>
          </p:cNvPr>
          <p:cNvSpPr/>
          <p:nvPr/>
        </p:nvSpPr>
        <p:spPr>
          <a:xfrm>
            <a:off x="3981716" y="3215509"/>
            <a:ext cx="6096000" cy="8476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en-US" sz="48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C02E6F-E45D-BA45-A2EB-E5809BD026A3}"/>
              </a:ext>
            </a:extLst>
          </p:cNvPr>
          <p:cNvSpPr/>
          <p:nvPr/>
        </p:nvSpPr>
        <p:spPr>
          <a:xfrm>
            <a:off x="4031143" y="3890282"/>
            <a:ext cx="2534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say it is important.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D1F440-16A6-454D-ACF1-81C79916AA7F}"/>
              </a:ext>
            </a:extLst>
          </p:cNvPr>
          <p:cNvSpPr/>
          <p:nvPr/>
        </p:nvSpPr>
        <p:spPr>
          <a:xfrm>
            <a:off x="834863" y="4612832"/>
            <a:ext cx="6096000" cy="8476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73%</a:t>
            </a:r>
            <a:endParaRPr lang="en-US" sz="48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4173F-267D-2144-BB08-77A0EE7F32C0}"/>
              </a:ext>
            </a:extLst>
          </p:cNvPr>
          <p:cNvSpPr/>
          <p:nvPr/>
        </p:nvSpPr>
        <p:spPr>
          <a:xfrm>
            <a:off x="874350" y="4509565"/>
            <a:ext cx="2534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About three-quarters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FF86D9-7253-5A48-8518-1D757CC9F6FF}"/>
              </a:ext>
            </a:extLst>
          </p:cNvPr>
          <p:cNvSpPr/>
          <p:nvPr/>
        </p:nvSpPr>
        <p:spPr>
          <a:xfrm>
            <a:off x="874349" y="5318352"/>
            <a:ext cx="2717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say eating foods produced by sustainable practices is important to them.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4D21AF-CE39-2A44-B12A-F39D72131187}"/>
              </a:ext>
            </a:extLst>
          </p:cNvPr>
          <p:cNvCxnSpPr>
            <a:cxnSpLocks/>
          </p:cNvCxnSpPr>
          <p:nvPr/>
        </p:nvCxnSpPr>
        <p:spPr>
          <a:xfrm>
            <a:off x="952500" y="4347718"/>
            <a:ext cx="5776112" cy="0"/>
          </a:xfrm>
          <a:prstGeom prst="line">
            <a:avLst/>
          </a:prstGeom>
          <a:ln w="12700">
            <a:solidFill>
              <a:srgbClr val="706259">
                <a:alpha val="1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16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848A-650D-A24F-A8AB-40B8AF9FB4C1}"/>
              </a:ext>
            </a:extLst>
          </p:cNvPr>
          <p:cNvSpPr txBox="1">
            <a:spLocks/>
          </p:cNvSpPr>
          <p:nvPr/>
        </p:nvSpPr>
        <p:spPr>
          <a:xfrm>
            <a:off x="5649675" y="826975"/>
            <a:ext cx="4725414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20"/>
              </a:lnSpc>
            </a:pPr>
            <a:r>
              <a:rPr lang="en-US" sz="4000" b="1" dirty="0">
                <a:solidFill>
                  <a:srgbClr val="144734"/>
                </a:solidFill>
                <a:latin typeface="Cambria" panose="02040503050406030204" pitchFamily="18" charset="0"/>
              </a:rPr>
              <a:t>Healthy Living Matters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55D94-4A5F-FA42-ACE6-58A5AEC42834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E331F9-1320-E249-BE3C-FBBD1EDAF3A1}"/>
              </a:ext>
            </a:extLst>
          </p:cNvPr>
          <p:cNvSpPr/>
          <p:nvPr/>
        </p:nvSpPr>
        <p:spPr>
          <a:xfrm>
            <a:off x="5649675" y="3072112"/>
            <a:ext cx="609600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While palm oil is increasingly being used in packaged food products, consumers consistently perceive it to be less healthy than soybean oil. 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37EF95-F2A3-8F4E-86D9-80C3512161FE}"/>
              </a:ext>
            </a:extLst>
          </p:cNvPr>
          <p:cNvSpPr/>
          <p:nvPr/>
        </p:nvSpPr>
        <p:spPr>
          <a:xfrm>
            <a:off x="5649674" y="5082094"/>
            <a:ext cx="5739585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of respondents with an opinion view soybean oil as healthy compared with 43% who view palm oil as healthy.  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E26C5-7EC4-8743-AA14-69DEC1A39D31}"/>
              </a:ext>
            </a:extLst>
          </p:cNvPr>
          <p:cNvSpPr/>
          <p:nvPr/>
        </p:nvSpPr>
        <p:spPr>
          <a:xfrm>
            <a:off x="5649675" y="3857602"/>
            <a:ext cx="6096000" cy="40703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2019</a:t>
            </a:r>
            <a:endParaRPr lang="en-US" sz="2000" b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047F31-6372-1A44-A6AE-399D6C11FB08}"/>
              </a:ext>
            </a:extLst>
          </p:cNvPr>
          <p:cNvSpPr/>
          <p:nvPr/>
        </p:nvSpPr>
        <p:spPr>
          <a:xfrm>
            <a:off x="5604410" y="3970022"/>
            <a:ext cx="6096000" cy="135113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dirty="0">
                <a:solidFill>
                  <a:srgbClr val="6CC0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66%</a:t>
            </a:r>
            <a:endParaRPr lang="en-US" sz="8000" b="1" dirty="0">
              <a:solidFill>
                <a:srgbClr val="6CC04A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CEE91C-7FEB-8D44-9ACA-80CECBD955B1}"/>
              </a:ext>
            </a:extLst>
          </p:cNvPr>
          <p:cNvSpPr/>
          <p:nvPr/>
        </p:nvSpPr>
        <p:spPr>
          <a:xfrm>
            <a:off x="5649674" y="1944334"/>
            <a:ext cx="5169217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84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Consumers continue to view soybean oil as generally healthy.</a:t>
            </a:r>
            <a:endParaRPr lang="en-US" sz="2000" b="1" dirty="0">
              <a:solidFill>
                <a:srgbClr val="008445"/>
              </a:solidFill>
              <a:effectLst/>
              <a:ea typeface="Calibri" panose="020F0502020204030204" pitchFamily="34" charset="0"/>
              <a:cs typeface="Times New Roman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E98D5-2EF5-F54D-B610-594AEAF99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0233" cy="67299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CAD3F20-B145-DD43-8E68-0061E2863482}"/>
              </a:ext>
            </a:extLst>
          </p:cNvPr>
          <p:cNvGrpSpPr/>
          <p:nvPr/>
        </p:nvGrpSpPr>
        <p:grpSpPr>
          <a:xfrm>
            <a:off x="9970055" y="6160788"/>
            <a:ext cx="1862445" cy="320764"/>
            <a:chOff x="9947570" y="6153293"/>
            <a:chExt cx="1862445" cy="3207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CE7B99-549E-B44E-BCD4-7B564B4B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416542-979A-2049-8D71-218FE0B6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759118-28AF-C246-8D82-71A277ED0F90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8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848A-650D-A24F-A8AB-40B8AF9FB4C1}"/>
              </a:ext>
            </a:extLst>
          </p:cNvPr>
          <p:cNvSpPr txBox="1">
            <a:spLocks/>
          </p:cNvSpPr>
          <p:nvPr/>
        </p:nvSpPr>
        <p:spPr>
          <a:xfrm>
            <a:off x="769857" y="600920"/>
            <a:ext cx="4725414" cy="779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20"/>
              </a:lnSpc>
            </a:pPr>
            <a:r>
              <a:rPr lang="en-US" sz="4000" b="1" dirty="0">
                <a:solidFill>
                  <a:srgbClr val="144734"/>
                </a:solidFill>
                <a:latin typeface="Cambria" panose="02040503050406030204" pitchFamily="18" charset="0"/>
              </a:rPr>
              <a:t>Labeling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55D94-4A5F-FA42-ACE6-58A5AEC42834}"/>
              </a:ext>
            </a:extLst>
          </p:cNvPr>
          <p:cNvSpPr/>
          <p:nvPr/>
        </p:nvSpPr>
        <p:spPr>
          <a:xfrm>
            <a:off x="0" y="6729984"/>
            <a:ext cx="12192000" cy="128016"/>
          </a:xfrm>
          <a:prstGeom prst="rect">
            <a:avLst/>
          </a:prstGeom>
          <a:solidFill>
            <a:srgbClr val="6C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FEC7A-6F72-264A-A9D2-551323AFA819}"/>
              </a:ext>
            </a:extLst>
          </p:cNvPr>
          <p:cNvSpPr/>
          <p:nvPr/>
        </p:nvSpPr>
        <p:spPr>
          <a:xfrm>
            <a:off x="769857" y="2084730"/>
            <a:ext cx="3202794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 pitchFamily="2" charset="0"/>
                <a:cs typeface="Times New Roman" pitchFamily="2" charset="0"/>
              </a:rPr>
              <a:t>of consumers say that vegetable oil is “healthier than they thought”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+mj-lt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591D0E-01D4-A346-9D44-02CAF787626B}"/>
              </a:ext>
            </a:extLst>
          </p:cNvPr>
          <p:cNvSpPr/>
          <p:nvPr/>
        </p:nvSpPr>
        <p:spPr>
          <a:xfrm>
            <a:off x="769856" y="1185887"/>
            <a:ext cx="3847411" cy="11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6600" b="1" dirty="0">
                <a:solidFill>
                  <a:srgbClr val="6CC04A"/>
                </a:solidFill>
                <a:latin typeface="Calibri" panose="020F0502020204030204" pitchFamily="34" charset="0"/>
                <a:ea typeface="Times New Roman" pitchFamily="2" charset="0"/>
                <a:cs typeface="Times New Roman" pitchFamily="2" charset="0"/>
              </a:rPr>
              <a:t>40%</a:t>
            </a:r>
            <a:endParaRPr lang="en-US" sz="6600" b="1" dirty="0">
              <a:solidFill>
                <a:srgbClr val="6CC04A"/>
              </a:solidFill>
              <a:effectLst/>
              <a:latin typeface="Helvetica" pitchFamily="2" charset="0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7B176F-1B91-AE40-8AB9-45D879152E76}"/>
              </a:ext>
            </a:extLst>
          </p:cNvPr>
          <p:cNvSpPr/>
          <p:nvPr/>
        </p:nvSpPr>
        <p:spPr>
          <a:xfrm>
            <a:off x="769856" y="3619953"/>
            <a:ext cx="4100907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 pitchFamily="2" charset="0"/>
                <a:cs typeface="Times New Roman" pitchFamily="2" charset="0"/>
              </a:rPr>
              <a:t>say they would be more likely to buy vegetable oil labeled as 100% U.S. grown soybean oil.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/>
              <a:latin typeface="+mj-lt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8601CF-9B34-9D43-A0B7-6332C3B0FDCF}"/>
              </a:ext>
            </a:extLst>
          </p:cNvPr>
          <p:cNvSpPr/>
          <p:nvPr/>
        </p:nvSpPr>
        <p:spPr>
          <a:xfrm>
            <a:off x="769856" y="2692269"/>
            <a:ext cx="2036717" cy="11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6600" b="1" dirty="0">
                <a:solidFill>
                  <a:srgbClr val="6CC04A"/>
                </a:solidFill>
                <a:latin typeface="Calibri" panose="020F0502020204030204" pitchFamily="34" charset="0"/>
                <a:ea typeface="Times New Roman" pitchFamily="2" charset="0"/>
                <a:cs typeface="Times New Roman" pitchFamily="2" charset="0"/>
              </a:rPr>
              <a:t>41%</a:t>
            </a:r>
            <a:endParaRPr lang="en-US" sz="6600" b="1" dirty="0">
              <a:solidFill>
                <a:srgbClr val="6CC04A"/>
              </a:solidFill>
              <a:effectLst/>
              <a:latin typeface="Helvetica" pitchFamily="2" charset="0"/>
              <a:ea typeface="Times New Roman" pitchFamily="2" charset="0"/>
              <a:cs typeface="Times New Roma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35132-EE77-D34D-A3C9-CFB1DBE4E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7" y="0"/>
            <a:ext cx="4520184" cy="6729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9AB55C-242F-8149-B2DC-34FC6484040E}"/>
              </a:ext>
            </a:extLst>
          </p:cNvPr>
          <p:cNvSpPr/>
          <p:nvPr/>
        </p:nvSpPr>
        <p:spPr>
          <a:xfrm>
            <a:off x="769857" y="4732633"/>
            <a:ext cx="6096000" cy="87293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600" b="1" dirty="0">
                <a:solidFill>
                  <a:srgbClr val="008445"/>
                </a:solidFill>
                <a:latin typeface="Calibri" panose="020F0502020204030204" pitchFamily="34" charset="0"/>
                <a:ea typeface="Times New Roman" pitchFamily="2" charset="0"/>
                <a:cs typeface="Times New Roman" pitchFamily="2" charset="0"/>
              </a:rPr>
              <a:t>Providing information that soybean oil is “heart healthy” is even more motivating, with 62% of consumers more likely to purchase 100% U.S. grown soybean oil with this additional claim.</a:t>
            </a:r>
            <a:endParaRPr lang="en-US" sz="1600" b="1" dirty="0">
              <a:solidFill>
                <a:srgbClr val="008445"/>
              </a:solidFill>
              <a:effectLst/>
              <a:latin typeface="Helvetica" pitchFamily="2" charset="0"/>
              <a:ea typeface="Times New Roman" pitchFamily="2" charset="0"/>
              <a:cs typeface="Times New Roman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7F7FE-9094-3F40-9E2E-F1FE582759B6}"/>
              </a:ext>
            </a:extLst>
          </p:cNvPr>
          <p:cNvCxnSpPr>
            <a:cxnSpLocks/>
          </p:cNvCxnSpPr>
          <p:nvPr/>
        </p:nvCxnSpPr>
        <p:spPr>
          <a:xfrm>
            <a:off x="869199" y="4463953"/>
            <a:ext cx="5996658" cy="0"/>
          </a:xfrm>
          <a:prstGeom prst="line">
            <a:avLst/>
          </a:prstGeom>
          <a:ln w="12700">
            <a:solidFill>
              <a:srgbClr val="706259">
                <a:alpha val="1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FEFE2F-7EBC-5047-9495-AAD153D675CB}"/>
              </a:ext>
            </a:extLst>
          </p:cNvPr>
          <p:cNvGrpSpPr/>
          <p:nvPr/>
        </p:nvGrpSpPr>
        <p:grpSpPr>
          <a:xfrm>
            <a:off x="372973" y="6160788"/>
            <a:ext cx="1862445" cy="320764"/>
            <a:chOff x="9947570" y="6153293"/>
            <a:chExt cx="1862445" cy="3207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83260-9EB0-B241-98CE-6E6850EA8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7570" y="6243696"/>
              <a:ext cx="1199380" cy="2303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3A42E8-4B17-3C43-AF55-86F2E21F8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6967" y="6153293"/>
              <a:ext cx="333048" cy="280599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CA70C0-A18D-3B40-B8B4-B7F82A1604AA}"/>
                </a:ext>
              </a:extLst>
            </p:cNvPr>
            <p:cNvCxnSpPr/>
            <p:nvPr/>
          </p:nvCxnSpPr>
          <p:spPr>
            <a:xfrm>
              <a:off x="11304049" y="6187669"/>
              <a:ext cx="0" cy="286388"/>
            </a:xfrm>
            <a:prstGeom prst="line">
              <a:avLst/>
            </a:prstGeom>
            <a:ln w="95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368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502</Words>
  <Application>Microsoft Macintosh PowerPoint</Application>
  <PresentationFormat>Widescreen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Publicis Groupe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Fox</dc:creator>
  <cp:lastModifiedBy>Andrew Tertocha</cp:lastModifiedBy>
  <cp:revision>26</cp:revision>
  <dcterms:created xsi:type="dcterms:W3CDTF">2019-08-20T22:40:56Z</dcterms:created>
  <dcterms:modified xsi:type="dcterms:W3CDTF">2019-09-26T18:58:06Z</dcterms:modified>
</cp:coreProperties>
</file>